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5" r:id="rId3"/>
    <p:sldId id="313" r:id="rId4"/>
    <p:sldId id="314" r:id="rId5"/>
    <p:sldId id="296" r:id="rId6"/>
    <p:sldId id="297" r:id="rId7"/>
    <p:sldId id="312" r:id="rId8"/>
    <p:sldId id="298" r:id="rId9"/>
    <p:sldId id="300" r:id="rId10"/>
    <p:sldId id="301" r:id="rId11"/>
    <p:sldId id="306" r:id="rId12"/>
    <p:sldId id="319" r:id="rId13"/>
    <p:sldId id="320" r:id="rId14"/>
    <p:sldId id="326" r:id="rId15"/>
    <p:sldId id="322" r:id="rId16"/>
    <p:sldId id="323" r:id="rId17"/>
    <p:sldId id="324" r:id="rId18"/>
    <p:sldId id="325" r:id="rId19"/>
    <p:sldId id="295" r:id="rId20"/>
  </p:sldIdLst>
  <p:sldSz cx="12190413" cy="6859588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85781" autoAdjust="0"/>
  </p:normalViewPr>
  <p:slideViewPr>
    <p:cSldViewPr>
      <p:cViewPr varScale="1">
        <p:scale>
          <a:sx n="49" d="100"/>
          <a:sy n="49" d="100"/>
        </p:scale>
        <p:origin x="1184" y="5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oes Krot" userId="c28d13ea-4673-4446-bbd1-a0ab6547ff9a" providerId="ADAL" clId="{C42CF56D-91C8-457D-874F-0F387F419335}"/>
    <pc:docChg chg="modSld">
      <pc:chgData name="Marloes Krot" userId="c28d13ea-4673-4446-bbd1-a0ab6547ff9a" providerId="ADAL" clId="{C42CF56D-91C8-457D-874F-0F387F419335}" dt="2023-06-14T05:24:00.990" v="13" actId="20577"/>
      <pc:docMkLst>
        <pc:docMk/>
      </pc:docMkLst>
      <pc:sldChg chg="modSp mod">
        <pc:chgData name="Marloes Krot" userId="c28d13ea-4673-4446-bbd1-a0ab6547ff9a" providerId="ADAL" clId="{C42CF56D-91C8-457D-874F-0F387F419335}" dt="2023-06-14T05:24:00.990" v="13" actId="20577"/>
        <pc:sldMkLst>
          <pc:docMk/>
          <pc:sldMk cId="0" sldId="260"/>
        </pc:sldMkLst>
        <pc:spChg chg="mod">
          <ac:chgData name="Marloes Krot" userId="c28d13ea-4673-4446-bbd1-a0ab6547ff9a" providerId="ADAL" clId="{C42CF56D-91C8-457D-874F-0F387F419335}" dt="2023-06-14T05:24:00.990" v="13" actId="20577"/>
          <ac:spMkLst>
            <pc:docMk/>
            <pc:sldMk cId="0" sldId="260"/>
            <ac:spMk id="3075" creationId="{E562CF25-13BB-A0EF-7542-0A51764DCF3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85B31E-942A-4C59-8710-97BC6558A8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E2005C0-81DF-405F-AAE3-D5D7B263BF77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Malafide transacties</a:t>
          </a:r>
        </a:p>
      </dgm:t>
    </dgm:pt>
    <dgm:pt modelId="{95E08924-3308-4EC7-B333-4CFE45088E82}" type="parTrans" cxnId="{82511243-984A-4692-A2F3-A013324CEC54}">
      <dgm:prSet/>
      <dgm:spPr/>
      <dgm:t>
        <a:bodyPr/>
        <a:lstStyle/>
        <a:p>
          <a:endParaRPr lang="nl-NL"/>
        </a:p>
      </dgm:t>
    </dgm:pt>
    <dgm:pt modelId="{8C8E1F9F-F310-4BEF-9EAB-C1B262476908}" type="sibTrans" cxnId="{82511243-984A-4692-A2F3-A013324CEC54}">
      <dgm:prSet/>
      <dgm:spPr/>
      <dgm:t>
        <a:bodyPr/>
        <a:lstStyle/>
        <a:p>
          <a:endParaRPr lang="nl-NL"/>
        </a:p>
      </dgm:t>
    </dgm:pt>
    <dgm:pt modelId="{D24F69BF-8E9E-4055-A4DC-D5DC29C2C28E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Witwassen (koop/verkoop)</a:t>
          </a:r>
        </a:p>
      </dgm:t>
    </dgm:pt>
    <dgm:pt modelId="{E0ABA49E-43DB-42DC-A59C-84398325BDA3}" type="parTrans" cxnId="{107FCF18-FE68-4610-9696-884255C819EA}">
      <dgm:prSet/>
      <dgm:spPr/>
      <dgm:t>
        <a:bodyPr/>
        <a:lstStyle/>
        <a:p>
          <a:endParaRPr lang="nl-NL"/>
        </a:p>
      </dgm:t>
    </dgm:pt>
    <dgm:pt modelId="{FFAD5F4A-EBAA-4AEB-9A48-CF3ACF967513}" type="sibTrans" cxnId="{107FCF18-FE68-4610-9696-884255C819EA}">
      <dgm:prSet/>
      <dgm:spPr/>
      <dgm:t>
        <a:bodyPr/>
        <a:lstStyle/>
        <a:p>
          <a:endParaRPr lang="nl-NL"/>
        </a:p>
      </dgm:t>
    </dgm:pt>
    <dgm:pt modelId="{3FA3F213-E984-40EA-A60A-2BE37A498A9B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Dekmantelbedrijf</a:t>
          </a:r>
        </a:p>
      </dgm:t>
    </dgm:pt>
    <dgm:pt modelId="{5F399E0D-3F48-40BC-8937-052A28A13B31}" type="parTrans" cxnId="{9F9EC656-F2D7-4D41-94BC-D6BA4638CBA0}">
      <dgm:prSet/>
      <dgm:spPr/>
      <dgm:t>
        <a:bodyPr/>
        <a:lstStyle/>
        <a:p>
          <a:endParaRPr lang="nl-NL"/>
        </a:p>
      </dgm:t>
    </dgm:pt>
    <dgm:pt modelId="{AA2A4AAA-EAFD-47B9-B7B2-1174BDA77658}" type="sibTrans" cxnId="{9F9EC656-F2D7-4D41-94BC-D6BA4638CBA0}">
      <dgm:prSet/>
      <dgm:spPr/>
      <dgm:t>
        <a:bodyPr/>
        <a:lstStyle/>
        <a:p>
          <a:endParaRPr lang="nl-NL"/>
        </a:p>
      </dgm:t>
    </dgm:pt>
    <dgm:pt modelId="{0C4613F9-41AC-42C7-9C2A-F7F5DFBC237F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Malafide exploitatie</a:t>
          </a:r>
        </a:p>
      </dgm:t>
    </dgm:pt>
    <dgm:pt modelId="{2BEB493B-36BD-43DC-82CE-7FFD3CE45115}" type="parTrans" cxnId="{4B972310-A822-4C2F-8453-123CE7D23066}">
      <dgm:prSet/>
      <dgm:spPr/>
      <dgm:t>
        <a:bodyPr/>
        <a:lstStyle/>
        <a:p>
          <a:endParaRPr lang="nl-NL"/>
        </a:p>
      </dgm:t>
    </dgm:pt>
    <dgm:pt modelId="{5597435A-8947-4C29-893B-4EB78816694E}" type="sibTrans" cxnId="{4B972310-A822-4C2F-8453-123CE7D23066}">
      <dgm:prSet/>
      <dgm:spPr/>
      <dgm:t>
        <a:bodyPr/>
        <a:lstStyle/>
        <a:p>
          <a:endParaRPr lang="nl-NL"/>
        </a:p>
      </dgm:t>
    </dgm:pt>
    <dgm:pt modelId="{9670199B-D685-4480-BB24-B6256E5E8A6E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Opslag van geld</a:t>
          </a:r>
        </a:p>
      </dgm:t>
    </dgm:pt>
    <dgm:pt modelId="{101F36E7-8205-4AAF-B48F-64D89E952D8D}" type="parTrans" cxnId="{791B226E-645B-4D4B-9D0D-BAB343314059}">
      <dgm:prSet/>
      <dgm:spPr/>
      <dgm:t>
        <a:bodyPr/>
        <a:lstStyle/>
        <a:p>
          <a:endParaRPr lang="nl-NL"/>
        </a:p>
      </dgm:t>
    </dgm:pt>
    <dgm:pt modelId="{17077BE3-CEF4-4BE6-9B4B-28591E3406F6}" type="sibTrans" cxnId="{791B226E-645B-4D4B-9D0D-BAB343314059}">
      <dgm:prSet/>
      <dgm:spPr/>
      <dgm:t>
        <a:bodyPr/>
        <a:lstStyle/>
        <a:p>
          <a:endParaRPr lang="nl-NL"/>
        </a:p>
      </dgm:t>
    </dgm:pt>
    <dgm:pt modelId="{85AE69C1-3F18-4FE0-96A5-7C1107847FC7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Opslag van wapens</a:t>
          </a:r>
        </a:p>
      </dgm:t>
    </dgm:pt>
    <dgm:pt modelId="{D937E5CF-FE29-49D4-B4AC-CA74425673BC}" type="parTrans" cxnId="{29A563B6-5BAD-4216-A224-5906FF75FCC4}">
      <dgm:prSet/>
      <dgm:spPr/>
      <dgm:t>
        <a:bodyPr/>
        <a:lstStyle/>
        <a:p>
          <a:endParaRPr lang="nl-NL"/>
        </a:p>
      </dgm:t>
    </dgm:pt>
    <dgm:pt modelId="{32CEE85A-B5BA-4916-B325-E971749079D6}" type="sibTrans" cxnId="{29A563B6-5BAD-4216-A224-5906FF75FCC4}">
      <dgm:prSet/>
      <dgm:spPr/>
      <dgm:t>
        <a:bodyPr/>
        <a:lstStyle/>
        <a:p>
          <a:endParaRPr lang="nl-NL"/>
        </a:p>
      </dgm:t>
    </dgm:pt>
    <dgm:pt modelId="{10AFA8A8-1358-44AE-A924-3268BEE11C62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Opslag van drugs</a:t>
          </a:r>
        </a:p>
      </dgm:t>
    </dgm:pt>
    <dgm:pt modelId="{FD38B532-71EA-4D00-82B0-FF441CE495AD}" type="parTrans" cxnId="{63490666-5594-4214-BB59-43B321F94DEC}">
      <dgm:prSet/>
      <dgm:spPr/>
      <dgm:t>
        <a:bodyPr/>
        <a:lstStyle/>
        <a:p>
          <a:endParaRPr lang="nl-NL"/>
        </a:p>
      </dgm:t>
    </dgm:pt>
    <dgm:pt modelId="{478F3265-32A0-4CD1-8FD7-907F5791168D}" type="sibTrans" cxnId="{63490666-5594-4214-BB59-43B321F94DEC}">
      <dgm:prSet/>
      <dgm:spPr/>
      <dgm:t>
        <a:bodyPr/>
        <a:lstStyle/>
        <a:p>
          <a:endParaRPr lang="nl-NL"/>
        </a:p>
      </dgm:t>
    </dgm:pt>
    <dgm:pt modelId="{2127B29C-1599-4296-BC54-B19B45110233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Productie van drugs</a:t>
          </a:r>
        </a:p>
      </dgm:t>
    </dgm:pt>
    <dgm:pt modelId="{6221F53D-1B4D-43FC-BF71-6A0CF6DA50BB}" type="parTrans" cxnId="{C20BBAF6-8B43-4679-AFD3-D5A9051AFAE5}">
      <dgm:prSet/>
      <dgm:spPr/>
      <dgm:t>
        <a:bodyPr/>
        <a:lstStyle/>
        <a:p>
          <a:endParaRPr lang="nl-NL"/>
        </a:p>
      </dgm:t>
    </dgm:pt>
    <dgm:pt modelId="{40AF2002-61B6-41C9-82D0-27EB2CE82C80}" type="sibTrans" cxnId="{C20BBAF6-8B43-4679-AFD3-D5A9051AFAE5}">
      <dgm:prSet/>
      <dgm:spPr/>
      <dgm:t>
        <a:bodyPr/>
        <a:lstStyle/>
        <a:p>
          <a:endParaRPr lang="nl-NL"/>
        </a:p>
      </dgm:t>
    </dgm:pt>
    <dgm:pt modelId="{3B33D6E5-686C-48FA-9C14-39B93B4CE942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Illegale prostitutie</a:t>
          </a:r>
        </a:p>
      </dgm:t>
    </dgm:pt>
    <dgm:pt modelId="{16E460A6-FF20-4A43-BB6D-81768779B3F2}" type="parTrans" cxnId="{B8064E2C-BE47-40DB-B110-F9D06D21276C}">
      <dgm:prSet/>
      <dgm:spPr/>
      <dgm:t>
        <a:bodyPr/>
        <a:lstStyle/>
        <a:p>
          <a:endParaRPr lang="nl-NL"/>
        </a:p>
      </dgm:t>
    </dgm:pt>
    <dgm:pt modelId="{33FD19C9-C003-4986-8ACE-D24EF855DFF2}" type="sibTrans" cxnId="{B8064E2C-BE47-40DB-B110-F9D06D21276C}">
      <dgm:prSet/>
      <dgm:spPr/>
      <dgm:t>
        <a:bodyPr/>
        <a:lstStyle/>
        <a:p>
          <a:endParaRPr lang="nl-NL"/>
        </a:p>
      </dgm:t>
    </dgm:pt>
    <dgm:pt modelId="{76FC4078-2F46-43E2-BD64-AED1E388AB3C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Mensenhandel</a:t>
          </a:r>
        </a:p>
      </dgm:t>
    </dgm:pt>
    <dgm:pt modelId="{74B336C4-3135-49A9-AFCC-BF0A94DCEF26}" type="parTrans" cxnId="{C5754C4E-30DD-474C-A77B-9CE8D7A910D0}">
      <dgm:prSet/>
      <dgm:spPr/>
      <dgm:t>
        <a:bodyPr/>
        <a:lstStyle/>
        <a:p>
          <a:endParaRPr lang="nl-NL"/>
        </a:p>
      </dgm:t>
    </dgm:pt>
    <dgm:pt modelId="{D71D46E4-5197-4D9D-A344-B78F3232C482}" type="sibTrans" cxnId="{C5754C4E-30DD-474C-A77B-9CE8D7A910D0}">
      <dgm:prSet/>
      <dgm:spPr/>
      <dgm:t>
        <a:bodyPr/>
        <a:lstStyle/>
        <a:p>
          <a:endParaRPr lang="nl-NL"/>
        </a:p>
      </dgm:t>
    </dgm:pt>
    <dgm:pt modelId="{AECEAF85-6838-4C23-A974-3338AFDC6062}">
      <dgm:prSet phldrT="[Tekst]"/>
      <dgm:spPr/>
      <dgm:t>
        <a:bodyPr/>
        <a:lstStyle/>
        <a:p>
          <a:r>
            <a:rPr lang="nl-NL" dirty="0">
              <a:latin typeface="Arial" panose="020B0604020202020204" pitchFamily="34" charset="0"/>
              <a:cs typeface="Arial" panose="020B0604020202020204" pitchFamily="34" charset="0"/>
            </a:rPr>
            <a:t>Onderduikadres criminelen</a:t>
          </a:r>
        </a:p>
      </dgm:t>
    </dgm:pt>
    <dgm:pt modelId="{C7B688DD-65BA-434A-A471-4E82D3EEA759}" type="parTrans" cxnId="{37540E87-4264-4850-9B62-F6F692410601}">
      <dgm:prSet/>
      <dgm:spPr/>
      <dgm:t>
        <a:bodyPr/>
        <a:lstStyle/>
        <a:p>
          <a:endParaRPr lang="nl-NL"/>
        </a:p>
      </dgm:t>
    </dgm:pt>
    <dgm:pt modelId="{A1FA6BBF-E758-413E-BAF4-57DFC0A64795}" type="sibTrans" cxnId="{37540E87-4264-4850-9B62-F6F692410601}">
      <dgm:prSet/>
      <dgm:spPr/>
      <dgm:t>
        <a:bodyPr/>
        <a:lstStyle/>
        <a:p>
          <a:endParaRPr lang="nl-NL"/>
        </a:p>
      </dgm:t>
    </dgm:pt>
    <dgm:pt modelId="{576735FA-8079-4886-BC86-FB7E528DD787}" type="pres">
      <dgm:prSet presAssocID="{9285B31E-942A-4C59-8710-97BC6558A8FE}" presName="Name0" presStyleCnt="0">
        <dgm:presLayoutVars>
          <dgm:dir/>
          <dgm:animLvl val="lvl"/>
          <dgm:resizeHandles val="exact"/>
        </dgm:presLayoutVars>
      </dgm:prSet>
      <dgm:spPr/>
    </dgm:pt>
    <dgm:pt modelId="{1BD587FD-437E-411E-A3D1-E8440362F361}" type="pres">
      <dgm:prSet presAssocID="{DE2005C0-81DF-405F-AAE3-D5D7B263BF77}" presName="composite" presStyleCnt="0"/>
      <dgm:spPr/>
    </dgm:pt>
    <dgm:pt modelId="{67E886C8-01C0-4158-AA26-7C6501C276A6}" type="pres">
      <dgm:prSet presAssocID="{DE2005C0-81DF-405F-AAE3-D5D7B263BF7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E364FC1-8A4F-4CAA-A7DC-41B946278CB3}" type="pres">
      <dgm:prSet presAssocID="{DE2005C0-81DF-405F-AAE3-D5D7B263BF77}" presName="desTx" presStyleLbl="alignAccFollowNode1" presStyleIdx="0" presStyleCnt="2">
        <dgm:presLayoutVars>
          <dgm:bulletEnabled val="1"/>
        </dgm:presLayoutVars>
      </dgm:prSet>
      <dgm:spPr/>
    </dgm:pt>
    <dgm:pt modelId="{58F0A92F-1B99-440E-BCAD-F19D4B16C5FF}" type="pres">
      <dgm:prSet presAssocID="{8C8E1F9F-F310-4BEF-9EAB-C1B262476908}" presName="space" presStyleCnt="0"/>
      <dgm:spPr/>
    </dgm:pt>
    <dgm:pt modelId="{D9E44D54-276F-4291-8C10-EF827E7445A4}" type="pres">
      <dgm:prSet presAssocID="{0C4613F9-41AC-42C7-9C2A-F7F5DFBC237F}" presName="composite" presStyleCnt="0"/>
      <dgm:spPr/>
    </dgm:pt>
    <dgm:pt modelId="{742912BF-5101-41A5-B7EF-6D4E5FA05FFB}" type="pres">
      <dgm:prSet presAssocID="{0C4613F9-41AC-42C7-9C2A-F7F5DFBC237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EF14BBD-A5ED-45C8-AF79-E90BFA3175F5}" type="pres">
      <dgm:prSet presAssocID="{0C4613F9-41AC-42C7-9C2A-F7F5DFBC237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AD9AF05-FC9E-4367-8D69-92FD5642A33C}" type="presOf" srcId="{3B33D6E5-686C-48FA-9C14-39B93B4CE942}" destId="{2EF14BBD-A5ED-45C8-AF79-E90BFA3175F5}" srcOrd="0" destOrd="4" presId="urn:microsoft.com/office/officeart/2005/8/layout/hList1"/>
    <dgm:cxn modelId="{4B972310-A822-4C2F-8453-123CE7D23066}" srcId="{9285B31E-942A-4C59-8710-97BC6558A8FE}" destId="{0C4613F9-41AC-42C7-9C2A-F7F5DFBC237F}" srcOrd="1" destOrd="0" parTransId="{2BEB493B-36BD-43DC-82CE-7FFD3CE45115}" sibTransId="{5597435A-8947-4C29-893B-4EB78816694E}"/>
    <dgm:cxn modelId="{107FCF18-FE68-4610-9696-884255C819EA}" srcId="{DE2005C0-81DF-405F-AAE3-D5D7B263BF77}" destId="{D24F69BF-8E9E-4055-A4DC-D5DC29C2C28E}" srcOrd="0" destOrd="0" parTransId="{E0ABA49E-43DB-42DC-A59C-84398325BDA3}" sibTransId="{FFAD5F4A-EBAA-4AEB-9A48-CF3ACF967513}"/>
    <dgm:cxn modelId="{524D901B-9AEF-4DB7-91F6-17FA79BC2D66}" type="presOf" srcId="{85AE69C1-3F18-4FE0-96A5-7C1107847FC7}" destId="{2EF14BBD-A5ED-45C8-AF79-E90BFA3175F5}" srcOrd="0" destOrd="1" presId="urn:microsoft.com/office/officeart/2005/8/layout/hList1"/>
    <dgm:cxn modelId="{6C43B71C-C3FF-4B2D-A149-22D740B9C76C}" type="presOf" srcId="{10AFA8A8-1358-44AE-A924-3268BEE11C62}" destId="{2EF14BBD-A5ED-45C8-AF79-E90BFA3175F5}" srcOrd="0" destOrd="2" presId="urn:microsoft.com/office/officeart/2005/8/layout/hList1"/>
    <dgm:cxn modelId="{9B9A8421-2291-4793-AB48-EFEEBE96FE24}" type="presOf" srcId="{DE2005C0-81DF-405F-AAE3-D5D7B263BF77}" destId="{67E886C8-01C0-4158-AA26-7C6501C276A6}" srcOrd="0" destOrd="0" presId="urn:microsoft.com/office/officeart/2005/8/layout/hList1"/>
    <dgm:cxn modelId="{B8064E2C-BE47-40DB-B110-F9D06D21276C}" srcId="{0C4613F9-41AC-42C7-9C2A-F7F5DFBC237F}" destId="{3B33D6E5-686C-48FA-9C14-39B93B4CE942}" srcOrd="4" destOrd="0" parTransId="{16E460A6-FF20-4A43-BB6D-81768779B3F2}" sibTransId="{33FD19C9-C003-4986-8ACE-D24EF855DFF2}"/>
    <dgm:cxn modelId="{1C634D3D-2D09-4C6C-BF76-6DD361F8E57C}" type="presOf" srcId="{9670199B-D685-4480-BB24-B6256E5E8A6E}" destId="{2EF14BBD-A5ED-45C8-AF79-E90BFA3175F5}" srcOrd="0" destOrd="0" presId="urn:microsoft.com/office/officeart/2005/8/layout/hList1"/>
    <dgm:cxn modelId="{82511243-984A-4692-A2F3-A013324CEC54}" srcId="{9285B31E-942A-4C59-8710-97BC6558A8FE}" destId="{DE2005C0-81DF-405F-AAE3-D5D7B263BF77}" srcOrd="0" destOrd="0" parTransId="{95E08924-3308-4EC7-B333-4CFE45088E82}" sibTransId="{8C8E1F9F-F310-4BEF-9EAB-C1B262476908}"/>
    <dgm:cxn modelId="{63490666-5594-4214-BB59-43B321F94DEC}" srcId="{0C4613F9-41AC-42C7-9C2A-F7F5DFBC237F}" destId="{10AFA8A8-1358-44AE-A924-3268BEE11C62}" srcOrd="2" destOrd="0" parTransId="{FD38B532-71EA-4D00-82B0-FF441CE495AD}" sibTransId="{478F3265-32A0-4CD1-8FD7-907F5791168D}"/>
    <dgm:cxn modelId="{8BACBF6A-4A15-44DE-A55D-5B28400F3F0B}" type="presOf" srcId="{76FC4078-2F46-43E2-BD64-AED1E388AB3C}" destId="{2EF14BBD-A5ED-45C8-AF79-E90BFA3175F5}" srcOrd="0" destOrd="5" presId="urn:microsoft.com/office/officeart/2005/8/layout/hList1"/>
    <dgm:cxn modelId="{791B226E-645B-4D4B-9D0D-BAB343314059}" srcId="{0C4613F9-41AC-42C7-9C2A-F7F5DFBC237F}" destId="{9670199B-D685-4480-BB24-B6256E5E8A6E}" srcOrd="0" destOrd="0" parTransId="{101F36E7-8205-4AAF-B48F-64D89E952D8D}" sibTransId="{17077BE3-CEF4-4BE6-9B4B-28591E3406F6}"/>
    <dgm:cxn modelId="{C5754C4E-30DD-474C-A77B-9CE8D7A910D0}" srcId="{0C4613F9-41AC-42C7-9C2A-F7F5DFBC237F}" destId="{76FC4078-2F46-43E2-BD64-AED1E388AB3C}" srcOrd="5" destOrd="0" parTransId="{74B336C4-3135-49A9-AFCC-BF0A94DCEF26}" sibTransId="{D71D46E4-5197-4D9D-A344-B78F3232C482}"/>
    <dgm:cxn modelId="{9F9EC656-F2D7-4D41-94BC-D6BA4638CBA0}" srcId="{DE2005C0-81DF-405F-AAE3-D5D7B263BF77}" destId="{3FA3F213-E984-40EA-A60A-2BE37A498A9B}" srcOrd="1" destOrd="0" parTransId="{5F399E0D-3F48-40BC-8937-052A28A13B31}" sibTransId="{AA2A4AAA-EAFD-47B9-B7B2-1174BDA77658}"/>
    <dgm:cxn modelId="{9528DD77-47E0-425C-BCA0-C878C9D19F58}" type="presOf" srcId="{2127B29C-1599-4296-BC54-B19B45110233}" destId="{2EF14BBD-A5ED-45C8-AF79-E90BFA3175F5}" srcOrd="0" destOrd="3" presId="urn:microsoft.com/office/officeart/2005/8/layout/hList1"/>
    <dgm:cxn modelId="{37540E87-4264-4850-9B62-F6F692410601}" srcId="{0C4613F9-41AC-42C7-9C2A-F7F5DFBC237F}" destId="{AECEAF85-6838-4C23-A974-3338AFDC6062}" srcOrd="6" destOrd="0" parTransId="{C7B688DD-65BA-434A-A471-4E82D3EEA759}" sibTransId="{A1FA6BBF-E758-413E-BAF4-57DFC0A64795}"/>
    <dgm:cxn modelId="{6A1CE7B2-1F71-4510-8E8B-CBD7BF3CDEFE}" type="presOf" srcId="{AECEAF85-6838-4C23-A974-3338AFDC6062}" destId="{2EF14BBD-A5ED-45C8-AF79-E90BFA3175F5}" srcOrd="0" destOrd="6" presId="urn:microsoft.com/office/officeart/2005/8/layout/hList1"/>
    <dgm:cxn modelId="{29A563B6-5BAD-4216-A224-5906FF75FCC4}" srcId="{0C4613F9-41AC-42C7-9C2A-F7F5DFBC237F}" destId="{85AE69C1-3F18-4FE0-96A5-7C1107847FC7}" srcOrd="1" destOrd="0" parTransId="{D937E5CF-FE29-49D4-B4AC-CA74425673BC}" sibTransId="{32CEE85A-B5BA-4916-B325-E971749079D6}"/>
    <dgm:cxn modelId="{5D0C13BE-78AA-45A5-9583-A72EE441D20C}" type="presOf" srcId="{0C4613F9-41AC-42C7-9C2A-F7F5DFBC237F}" destId="{742912BF-5101-41A5-B7EF-6D4E5FA05FFB}" srcOrd="0" destOrd="0" presId="urn:microsoft.com/office/officeart/2005/8/layout/hList1"/>
    <dgm:cxn modelId="{AB264DC1-574C-404C-8943-E9DDDE5A23C4}" type="presOf" srcId="{3FA3F213-E984-40EA-A60A-2BE37A498A9B}" destId="{CE364FC1-8A4F-4CAA-A7DC-41B946278CB3}" srcOrd="0" destOrd="1" presId="urn:microsoft.com/office/officeart/2005/8/layout/hList1"/>
    <dgm:cxn modelId="{E301E1D0-E4E3-468B-91EE-B92C2DD24EFF}" type="presOf" srcId="{D24F69BF-8E9E-4055-A4DC-D5DC29C2C28E}" destId="{CE364FC1-8A4F-4CAA-A7DC-41B946278CB3}" srcOrd="0" destOrd="0" presId="urn:microsoft.com/office/officeart/2005/8/layout/hList1"/>
    <dgm:cxn modelId="{F2591ADF-7EA5-48DC-9929-B1CB36CAA069}" type="presOf" srcId="{9285B31E-942A-4C59-8710-97BC6558A8FE}" destId="{576735FA-8079-4886-BC86-FB7E528DD787}" srcOrd="0" destOrd="0" presId="urn:microsoft.com/office/officeart/2005/8/layout/hList1"/>
    <dgm:cxn modelId="{C20BBAF6-8B43-4679-AFD3-D5A9051AFAE5}" srcId="{0C4613F9-41AC-42C7-9C2A-F7F5DFBC237F}" destId="{2127B29C-1599-4296-BC54-B19B45110233}" srcOrd="3" destOrd="0" parTransId="{6221F53D-1B4D-43FC-BF71-6A0CF6DA50BB}" sibTransId="{40AF2002-61B6-41C9-82D0-27EB2CE82C80}"/>
    <dgm:cxn modelId="{AD440F67-54BB-4C2B-BDED-20D19EA97D60}" type="presParOf" srcId="{576735FA-8079-4886-BC86-FB7E528DD787}" destId="{1BD587FD-437E-411E-A3D1-E8440362F361}" srcOrd="0" destOrd="0" presId="urn:microsoft.com/office/officeart/2005/8/layout/hList1"/>
    <dgm:cxn modelId="{591ACF57-6987-423A-B5C3-3D72B0279EF7}" type="presParOf" srcId="{1BD587FD-437E-411E-A3D1-E8440362F361}" destId="{67E886C8-01C0-4158-AA26-7C6501C276A6}" srcOrd="0" destOrd="0" presId="urn:microsoft.com/office/officeart/2005/8/layout/hList1"/>
    <dgm:cxn modelId="{340E8F27-E8B5-46C6-A907-6DFA1D3F8BA9}" type="presParOf" srcId="{1BD587FD-437E-411E-A3D1-E8440362F361}" destId="{CE364FC1-8A4F-4CAA-A7DC-41B946278CB3}" srcOrd="1" destOrd="0" presId="urn:microsoft.com/office/officeart/2005/8/layout/hList1"/>
    <dgm:cxn modelId="{88D69695-BD8C-4F0F-99BB-D1F1D6AFBE69}" type="presParOf" srcId="{576735FA-8079-4886-BC86-FB7E528DD787}" destId="{58F0A92F-1B99-440E-BCAD-F19D4B16C5FF}" srcOrd="1" destOrd="0" presId="urn:microsoft.com/office/officeart/2005/8/layout/hList1"/>
    <dgm:cxn modelId="{375C5397-1A77-4DFE-B3C8-D17C4CE91AF1}" type="presParOf" srcId="{576735FA-8079-4886-BC86-FB7E528DD787}" destId="{D9E44D54-276F-4291-8C10-EF827E7445A4}" srcOrd="2" destOrd="0" presId="urn:microsoft.com/office/officeart/2005/8/layout/hList1"/>
    <dgm:cxn modelId="{D168BAA7-FC71-4FDC-AFEE-9ED0D61BFD25}" type="presParOf" srcId="{D9E44D54-276F-4291-8C10-EF827E7445A4}" destId="{742912BF-5101-41A5-B7EF-6D4E5FA05FFB}" srcOrd="0" destOrd="0" presId="urn:microsoft.com/office/officeart/2005/8/layout/hList1"/>
    <dgm:cxn modelId="{3F630E4A-1196-40F9-84AE-7F9E50CDA3AD}" type="presParOf" srcId="{D9E44D54-276F-4291-8C10-EF827E7445A4}" destId="{2EF14BBD-A5ED-45C8-AF79-E90BFA3175F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886C8-01C0-4158-AA26-7C6501C276A6}">
      <dsp:nvSpPr>
        <dsp:cNvPr id="0" name=""/>
        <dsp:cNvSpPr/>
      </dsp:nvSpPr>
      <dsp:spPr>
        <a:xfrm>
          <a:off x="36" y="146081"/>
          <a:ext cx="347330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Malafide transacties</a:t>
          </a:r>
        </a:p>
      </dsp:txBody>
      <dsp:txXfrm>
        <a:off x="36" y="146081"/>
        <a:ext cx="3473302" cy="748800"/>
      </dsp:txXfrm>
    </dsp:sp>
    <dsp:sp modelId="{CE364FC1-8A4F-4CAA-A7DC-41B946278CB3}">
      <dsp:nvSpPr>
        <dsp:cNvPr id="0" name=""/>
        <dsp:cNvSpPr/>
      </dsp:nvSpPr>
      <dsp:spPr>
        <a:xfrm>
          <a:off x="36" y="894881"/>
          <a:ext cx="3473302" cy="38405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Witwassen (koop/verkoop)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Dekmantelbedrijf</a:t>
          </a:r>
        </a:p>
      </dsp:txBody>
      <dsp:txXfrm>
        <a:off x="36" y="894881"/>
        <a:ext cx="3473302" cy="3840598"/>
      </dsp:txXfrm>
    </dsp:sp>
    <dsp:sp modelId="{742912BF-5101-41A5-B7EF-6D4E5FA05FFB}">
      <dsp:nvSpPr>
        <dsp:cNvPr id="0" name=""/>
        <dsp:cNvSpPr/>
      </dsp:nvSpPr>
      <dsp:spPr>
        <a:xfrm>
          <a:off x="3959601" y="146081"/>
          <a:ext cx="3473302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Malafide exploitatie</a:t>
          </a:r>
        </a:p>
      </dsp:txBody>
      <dsp:txXfrm>
        <a:off x="3959601" y="146081"/>
        <a:ext cx="3473302" cy="748800"/>
      </dsp:txXfrm>
    </dsp:sp>
    <dsp:sp modelId="{2EF14BBD-A5ED-45C8-AF79-E90BFA3175F5}">
      <dsp:nvSpPr>
        <dsp:cNvPr id="0" name=""/>
        <dsp:cNvSpPr/>
      </dsp:nvSpPr>
      <dsp:spPr>
        <a:xfrm>
          <a:off x="3959601" y="894881"/>
          <a:ext cx="3473302" cy="38405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Opslag van geld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Opslag van wapens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Opslag van drugs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Productie van drugs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Illegale prostitutie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Mensenhandel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600" kern="1200" dirty="0">
              <a:latin typeface="Arial" panose="020B0604020202020204" pitchFamily="34" charset="0"/>
              <a:cs typeface="Arial" panose="020B0604020202020204" pitchFamily="34" charset="0"/>
            </a:rPr>
            <a:t>Onderduikadres criminelen</a:t>
          </a:r>
        </a:p>
      </dsp:txBody>
      <dsp:txXfrm>
        <a:off x="3959601" y="894881"/>
        <a:ext cx="3473302" cy="3840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33082C0-52A6-FF39-7A91-4597FD608C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C75A9C-A284-7DA9-8E2D-77B47F50B5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D97CE1-38DD-436B-8215-23343ACB0951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1F9F616-7D9C-6384-5098-6583C440DC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413332FA-5AE4-C6EC-3557-BB681368E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45E489-AA2F-D4BE-B3AF-5024C46CC0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7FFA17-3AC5-F42A-0FFA-A3E4FE768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EF9111-8EA2-45CC-95AB-14A3BF5E6FB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jdelijke aanduiding voor dia-afbeelding 1">
            <a:extLst>
              <a:ext uri="{FF2B5EF4-FFF2-40B4-BE49-F238E27FC236}">
                <a16:creationId xmlns:a16="http://schemas.microsoft.com/office/drawing/2014/main" id="{7834A258-59CB-D937-73B3-0952C77D0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Tijdelijke aanduiding voor notities 2">
            <a:extLst>
              <a:ext uri="{FF2B5EF4-FFF2-40B4-BE49-F238E27FC236}">
                <a16:creationId xmlns:a16="http://schemas.microsoft.com/office/drawing/2014/main" id="{4207F7B4-3873-C011-6E01-C89B6D3F3A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Tijdelijke aanduiding voor dianummer 3">
            <a:extLst>
              <a:ext uri="{FF2B5EF4-FFF2-40B4-BE49-F238E27FC236}">
                <a16:creationId xmlns:a16="http://schemas.microsoft.com/office/drawing/2014/main" id="{5E4EB9BC-A196-9654-E124-CF74D5EA1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850CB8-BFE0-4C57-B4C8-5625FC903DAB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F94F75C3-2574-4B54-AA9C-108EBD74B0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9A98C131-6587-049D-B647-99319255D9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E139CB35-0159-C86E-1418-C7561FB5E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9BF4CD-8E23-4BC9-B4D5-6F0D9923DB4C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3F6D9B27-DBEF-D5EC-3FF2-6B458AAA2E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A6C46FFE-7685-9E2E-D757-4F9CC989FF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688C5461-0988-93E4-D29C-04A56BECA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7E4E5E-3C6E-40DB-8B45-D74682967F37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FAED7A25-F300-FE48-2D4E-F6536A639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A59EC2B6-79A2-B600-0093-25F1F1025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8647642E-6CEC-FA1D-766E-5589EE446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40CCAC-CF56-4D94-82DE-2E0298B4A7A8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641F072F-FC6C-3B4A-701A-36C773EA7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EE142C5F-F342-84CC-7AF8-1672B7716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BBC74F77-72DE-52C5-607A-30DC87C44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F15808-A4E5-4446-84CB-76C916C04FC5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641F072F-FC6C-3B4A-701A-36C773EA74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EE142C5F-F342-84CC-7AF8-1672B7716A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BBC74F77-72DE-52C5-607A-30DC87C44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CF15808-A4E5-4446-84CB-76C916C04FC5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4019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5768F13B-0565-B505-323F-ABC2700FC3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5616A260-B346-9AFE-EF7F-D7A06B285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18FD54E6-76BD-D31D-D9A3-EB2A6DDBF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90990C-799C-4167-957B-CF0D2CF72ED6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398C8FCB-392B-06B4-F446-ECFE233DE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35C3D2B9-2133-4CA9-5740-D137735CBC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791C576C-6989-590F-77B1-3E3D05C4B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5F9D85-0B49-49D5-9A0C-12CF1AFE13DA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>
            <a:extLst>
              <a:ext uri="{FF2B5EF4-FFF2-40B4-BE49-F238E27FC236}">
                <a16:creationId xmlns:a16="http://schemas.microsoft.com/office/drawing/2014/main" id="{D4CDA8AD-EF52-A45B-15EB-D454459D82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Tijdelijke aanduiding voor notities 2">
            <a:extLst>
              <a:ext uri="{FF2B5EF4-FFF2-40B4-BE49-F238E27FC236}">
                <a16:creationId xmlns:a16="http://schemas.microsoft.com/office/drawing/2014/main" id="{9DC878F8-23B1-B49F-C4EF-E842D86F1C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Tijdelijke aanduiding voor dianummer 3">
            <a:extLst>
              <a:ext uri="{FF2B5EF4-FFF2-40B4-BE49-F238E27FC236}">
                <a16:creationId xmlns:a16="http://schemas.microsoft.com/office/drawing/2014/main" id="{77B3990F-3E2F-FC29-7790-197E5412D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212F906-CD1F-4CF7-9981-F9F6EBCF54B7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>
            <a:extLst>
              <a:ext uri="{FF2B5EF4-FFF2-40B4-BE49-F238E27FC236}">
                <a16:creationId xmlns:a16="http://schemas.microsoft.com/office/drawing/2014/main" id="{0CE77D51-B1E8-2714-0171-D8100EC51A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Tijdelijke aanduiding voor notities 2">
            <a:extLst>
              <a:ext uri="{FF2B5EF4-FFF2-40B4-BE49-F238E27FC236}">
                <a16:creationId xmlns:a16="http://schemas.microsoft.com/office/drawing/2014/main" id="{184BC4E1-EB23-70A0-7AB7-19288C9C45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Tijdelijke aanduiding voor dianummer 3">
            <a:extLst>
              <a:ext uri="{FF2B5EF4-FFF2-40B4-BE49-F238E27FC236}">
                <a16:creationId xmlns:a16="http://schemas.microsoft.com/office/drawing/2014/main" id="{CDE7513F-3679-2ACD-D4C2-33660D2284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5E61F6-3CD7-44F4-860F-28B0CDAA95AA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jdelijke aanduiding voor dia-afbeelding 1">
            <a:extLst>
              <a:ext uri="{FF2B5EF4-FFF2-40B4-BE49-F238E27FC236}">
                <a16:creationId xmlns:a16="http://schemas.microsoft.com/office/drawing/2014/main" id="{D3F9EA4A-E7E5-2475-E90B-E492CD5EA7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Tijdelijke aanduiding voor notities 2">
            <a:extLst>
              <a:ext uri="{FF2B5EF4-FFF2-40B4-BE49-F238E27FC236}">
                <a16:creationId xmlns:a16="http://schemas.microsoft.com/office/drawing/2014/main" id="{3B2981E9-A422-28A6-A4D7-91A6C00776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Tijdelijke aanduiding voor dianummer 3">
            <a:extLst>
              <a:ext uri="{FF2B5EF4-FFF2-40B4-BE49-F238E27FC236}">
                <a16:creationId xmlns:a16="http://schemas.microsoft.com/office/drawing/2014/main" id="{E7C43020-6FC6-B54E-A2B0-04A5E94EED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023DA6F-8DB3-4C3A-B0E6-AE8D5C1D2B3E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D46C43C6-6E80-14CC-E542-0CFC2A8641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25390714-9564-6889-58DF-85E83E1508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Animatie: wat is ondermijning?</a:t>
            </a:r>
            <a:br>
              <a:rPr lang="en-US" altLang="en-US"/>
            </a:br>
            <a:r>
              <a:rPr lang="en-US" altLang="en-US"/>
              <a:t>Als hij op groot scherm staat in presentatiemodus kun je op play klikken</a:t>
            </a:r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90AF3089-0A2F-8C2E-0264-3D0A24A8A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D4974E8-59D5-4681-B2A4-F1126A27A58F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9AA51102-F5AF-27CA-233A-610BBEBA60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12E0B01C-D09B-5175-B809-5E16241CE2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E281B8A6-6023-2DC3-450E-C6180A55F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667CEC-9473-4D43-A232-D6F3DC3B1DBB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50FC35E4-7876-8978-A353-B4C145AE9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DC8DE541-EDD6-A760-2768-63C3030E3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087C0EDA-AA38-3FA3-59FC-F5BBC8952D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D66301-4DED-44F6-84D2-9549EBCA2117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19DD2BEB-1800-4244-0E19-372B29E921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8FC8A4CE-E45C-ED4C-9E0D-E9ABF7660A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821F2CE3-8892-4116-7FFD-121BD05A7D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027DE0-19DC-478D-8AE0-E52532998928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D2AA8450-8702-A627-BCCB-3C2C0F928D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0E56EB40-D71C-B721-6828-F6F519BAD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330AA11C-6185-CF69-131C-5785413321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7296357-8212-42AA-AA7C-85B96DFD0889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66E62DA7-728C-3626-356C-F5F055CBBA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EF496293-D56B-051D-E952-C1898629D4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40AB2E90-52AC-B9AA-ABCC-ABA4E79CE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AA5021-EC8D-49AA-9E53-0B98A0294E5C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78931BF5-052F-8618-643B-55FBE7A1F4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1C22F881-2FEC-34DE-BF5B-5F2E9D3A6E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F3E5CA9E-A6B1-14F2-1A99-25FA73BEBC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8918B4-0E39-4B4B-BC98-5C47E73D2363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B49C7781-40DC-5F36-EF55-47944596F1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D379F891-5888-FCDC-46B5-8A0CF5C88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610B7F0A-4EFB-E24D-3888-A475FD9A2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F056BA-FAC5-40D4-8B09-4FA85B4B5BA0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50B67E-1068-C7E1-D1DA-6A6901D2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1A2C3-BFE2-4B35-BE88-C65CF88CF2BA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26C31F-9F6D-5EF7-AB51-D747F87B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9CE81F-0EFA-2EEE-496A-BB211F6B2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470DB-81D3-4DE2-9C5C-B8A3C17D706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299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9CDD4-DAEB-F8D1-883D-47A35379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FD9E-E523-41D7-B585-8805164AF738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D28DDD-FCED-7279-70D1-2914BAA03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17208-A069-4AFA-7B5E-858DBC07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4B46-7B16-4015-81CF-DFC8FF00856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0794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E42C50-ACEE-0AD0-0FD1-6EA95748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3D2C8-8C32-4687-B5C5-7034F29C9B22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D8CEDD-50C4-7C79-62C7-70542BF4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156E64-A9A6-8616-FB41-58AD3425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F3958-45FA-474C-875C-7D5BA3BD70A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2704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69A58-5512-2535-1792-0AD9B1DB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46CD-3B2F-43AB-A7EC-D88069827D48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C2D5D9-73A1-E4E1-89DA-924DEACA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58F5E0-506D-07A0-E137-76AA6DB4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9488-D446-4D9C-A8A3-1C0D384F65B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8059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61BB4F-402F-86F0-5A8C-44AD3EFAA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C23D2-44CE-4E56-BA76-D97E9D112373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D0FF0-CC82-44FF-1EA4-8230202D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694E06-87E8-9824-6E49-24C178F0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B4B1-9DC0-41B0-B2E3-04256FD0980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477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117FD9A5-BED7-9BEB-6136-DB0D38A5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570FD-1974-44DB-8ED8-B3EE809AC900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EDC0120-444C-B32E-DE56-1EF1A256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0F601F0-A40C-5FC0-A48B-9069F313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994D-62B7-4D52-8CFA-77FD964F661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4034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3A8A7195-7E71-D931-5232-4F72FBC1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832D5-3BE7-448D-A8DB-D94D6184F2CD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546A629-C38B-CF88-3AA5-CCC4C782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89CCD856-2CD4-5F35-8B97-583320D9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1583-902E-4B8E-B480-C487FF3E61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981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F538886D-7DA4-554F-223F-F6052BC3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A567-D623-4B46-A116-9CCC2F57840B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AEE4547-A034-E460-D7A7-454EB772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30C45B6-EE53-0A26-32BE-95D54DBD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27DF-7B31-4E33-9A26-C3279DE3761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588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E837521C-95A8-E06B-37C3-9E535536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8256A-CF97-4185-B679-FF107C8FA9E2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00EF646D-D946-03B1-8FA4-EA6DB2E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E5FF9A41-4563-753A-FC33-C7CBCEC3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5DCF2-8BA7-461B-8CFE-AE2DD9DAC7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893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5E4780F-4014-EEC1-B5C4-EF464341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05CA-2D6C-4F1B-82D7-166170925F9A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BCEABF3-1EEF-8B84-DB65-91DCCFB7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97E09C5-FB0E-DF1D-5CD2-EE26B429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8466-DCE7-418E-9D07-6BE9988ADAC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6560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C978C9B5-2513-6516-7459-6918B4A8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5267-BC32-4A48-A09C-96C18ECCA94D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9A00F26-7FE3-28EA-92E8-16C21E9E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21F0C9B7-1151-B4F4-BA09-22211D41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D45D-C8C4-4544-A54A-49208E6C14D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5792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535A4613-46C8-E8BD-9FC8-54AAA8A02A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AC7C8656-B2C0-64D3-0213-9CA4408BED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modelstijlen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AB9E81-409D-73E2-8173-0C7DA7E0F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D913FE-6767-46C6-9C2C-14B00C407012}" type="datetimeFigureOut">
              <a:rPr lang="nl-NL"/>
              <a:pPr>
                <a:defRPr/>
              </a:pPr>
              <a:t>14-6-2023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A3F81E-2674-6BDC-F0E5-EFB98B0293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BC5B84-21D9-B897-9E56-EE3A106CC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35FF72-EF5A-4578-8071-E2FC9753E38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loes.krot\OneDrive%20-%20Specsavers\Desktop\JB\Ondermijningslunch%20Schiedam\Animaties%20zwartwit\Module%201%20Wat%20is%20ondermijning.mp4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EF1DDFF-75D9-64CA-AAB5-36292ED2E834}"/>
              </a:ext>
            </a:extLst>
          </p:cNvPr>
          <p:cNvSpPr/>
          <p:nvPr/>
        </p:nvSpPr>
        <p:spPr>
          <a:xfrm>
            <a:off x="0" y="2133600"/>
            <a:ext cx="12190413" cy="47259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075" name="Titel 4">
            <a:extLst>
              <a:ext uri="{FF2B5EF4-FFF2-40B4-BE49-F238E27FC236}">
                <a16:creationId xmlns:a16="http://schemas.microsoft.com/office/drawing/2014/main" id="{E562CF25-13BB-A0EF-7542-0A51764DC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97200"/>
            <a:ext cx="10361613" cy="2376488"/>
          </a:xfrm>
        </p:spPr>
        <p:txBody>
          <a:bodyPr/>
          <a:lstStyle/>
          <a:p>
            <a:pPr eaLnBrk="1" hangingPunct="1"/>
            <a:r>
              <a:rPr lang="nl-NL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Ondermijnende criminaliteit</a:t>
            </a:r>
            <a:br>
              <a:rPr lang="nl-NL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opslaglocaties</a:t>
            </a:r>
          </a:p>
        </p:txBody>
      </p:sp>
      <p:pic>
        <p:nvPicPr>
          <p:cNvPr id="307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DD581A2-C69E-1A2D-2700-EA0527EDE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b="20247"/>
          <a:stretch>
            <a:fillRect/>
          </a:stretch>
        </p:blipFill>
        <p:spPr bwMode="auto">
          <a:xfrm>
            <a:off x="3948113" y="188913"/>
            <a:ext cx="42941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C7D160DB-E4DA-5A45-5154-B4FD701A2FCC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1507" name="Titel 4">
            <a:extLst>
              <a:ext uri="{FF2B5EF4-FFF2-40B4-BE49-F238E27FC236}">
                <a16:creationId xmlns:a16="http://schemas.microsoft.com/office/drawing/2014/main" id="{4716607D-45E2-9E23-54C1-6695D887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Cocaïnewasserijen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F96CF-6C01-9839-3FFD-0E476B66F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574800"/>
            <a:ext cx="10971213" cy="4527550"/>
          </a:xfrm>
        </p:spPr>
        <p:txBody>
          <a:bodyPr/>
          <a:lstStyle/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Hier wordt geen cocaïne (wel plantaardig) gemaakt,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     maar bewerkt. 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Cocaïne wordt – voor het smokkelen – vloeibaar verstopt in andere producten, zoals kleding en shampoo. 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Vervolgens moet de cocaïne met chemische middelen (aceton, methanol) uit dit materiaal gehaald worden om te kunnen verkopen. 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Bij dit proces komen specifieke geuren vrij, bijvoorbeeld de geur van aceton. 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9" name="Afbeelding 2">
            <a:extLst>
              <a:ext uri="{FF2B5EF4-FFF2-40B4-BE49-F238E27FC236}">
                <a16:creationId xmlns:a16="http://schemas.microsoft.com/office/drawing/2014/main" id="{774AFCA0-D460-CC6C-A7E9-AD12DDBA8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117475"/>
            <a:ext cx="2600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D279E791-BFB6-F20E-F3D8-587505A98664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3555" name="Titel 4">
            <a:extLst>
              <a:ext uri="{FF2B5EF4-FFF2-40B4-BE49-F238E27FC236}">
                <a16:creationId xmlns:a16="http://schemas.microsoft.com/office/drawing/2014/main" id="{EF72EBAB-30E6-9739-2B37-D8D46652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Locaties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5CF7D-F591-B8A8-45EE-7667F78C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Industrieterreinen, boerderijen en in afgelegen panden. De geur van een boerderij of fabriek verbloemt de chemische geur van een lab. 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Binnen de bebouwde kom, bijvoorbeeld in verlaten schuurtjes, garage- en opslagboxen of vrachtauto’s.</a:t>
            </a:r>
          </a:p>
        </p:txBody>
      </p:sp>
      <p:pic>
        <p:nvPicPr>
          <p:cNvPr id="23557" name="Afbeelding 10">
            <a:extLst>
              <a:ext uri="{FF2B5EF4-FFF2-40B4-BE49-F238E27FC236}">
                <a16:creationId xmlns:a16="http://schemas.microsoft.com/office/drawing/2014/main" id="{AC6FC302-278C-C8E2-66BD-18CD94A5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365625"/>
            <a:ext cx="568007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43722A7-9F28-85ED-ED50-4E8804124FA9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5603" name="Titel 4">
            <a:extLst>
              <a:ext uri="{FF2B5EF4-FFF2-40B4-BE49-F238E27FC236}">
                <a16:creationId xmlns:a16="http://schemas.microsoft.com/office/drawing/2014/main" id="{8DFB1A9B-36E4-1A62-6F54-B10EED13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Crimineel gebruik panden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pic>
        <p:nvPicPr>
          <p:cNvPr id="25604" name="Afbeelding 1">
            <a:extLst>
              <a:ext uri="{FF2B5EF4-FFF2-40B4-BE49-F238E27FC236}">
                <a16:creationId xmlns:a16="http://schemas.microsoft.com/office/drawing/2014/main" id="{FE7E3DE5-5994-598A-FE55-D5C1C0A6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54" y="1600200"/>
            <a:ext cx="5345659" cy="354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4C612BB-AC96-C2F8-17BF-9F65B135E5E3}"/>
              </a:ext>
            </a:extLst>
          </p:cNvPr>
          <p:cNvSpPr txBox="1"/>
          <p:nvPr/>
        </p:nvSpPr>
        <p:spPr>
          <a:xfrm>
            <a:off x="609600" y="1645920"/>
            <a:ext cx="591765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Vastgoed, dus ook opslagcapaciteit, vormt een cruciale schakel in veel criminele processen.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D121FF9-EE3A-F487-6A22-E483772D2AD8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7651" name="Titel 4">
            <a:extLst>
              <a:ext uri="{FF2B5EF4-FFF2-40B4-BE49-F238E27FC236}">
                <a16:creationId xmlns:a16="http://schemas.microsoft.com/office/drawing/2014/main" id="{EB3EEDA2-8BA6-9474-8963-F68471A4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 dirty="0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Gradaties </a:t>
            </a:r>
            <a:r>
              <a:rPr lang="nl-NL" altLang="en-US" sz="4000" b="1" dirty="0" err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facilitatoren</a:t>
            </a:r>
            <a:r>
              <a:rPr lang="nl-NL" altLang="en-US" sz="4000" b="1" dirty="0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onderwereld</a:t>
            </a:r>
            <a:endParaRPr lang="nl-NL" altLang="en-US" sz="4000" b="1" dirty="0">
              <a:solidFill>
                <a:srgbClr val="232D5E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754446-BA8C-5AEF-0D08-AD2D2B383D0A}"/>
              </a:ext>
            </a:extLst>
          </p:cNvPr>
          <p:cNvSpPr txBox="1"/>
          <p:nvPr/>
        </p:nvSpPr>
        <p:spPr>
          <a:xfrm>
            <a:off x="609600" y="1417638"/>
            <a:ext cx="800576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Onwetendheid: naar eer en geweten handelende persoon of onderneming die een standaarddienst levert en geen aanleiding ziet om argwaan te krijgen bij een bepaalde opdracht.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Geen vragen stellen: signalen die vragen zouden moeten oproepen worden niet gesteld. Dit kan bijvoorbeeld samenhangen met nonchalance of het niet willen verstoren van de samenwerking met de klant.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sz="2000" spc="-5" dirty="0">
              <a:ea typeface="Specsavers Office"/>
              <a:cs typeface="Arial" panose="020B0604020202020204" pitchFamily="34" charset="0"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3A05EE06-BA00-1EDB-1B03-B9ABE785F46A}"/>
              </a:ext>
            </a:extLst>
          </p:cNvPr>
          <p:cNvGrpSpPr/>
          <p:nvPr/>
        </p:nvGrpSpPr>
        <p:grpSpPr>
          <a:xfrm>
            <a:off x="2278782" y="549824"/>
            <a:ext cx="9566276" cy="3843124"/>
            <a:chOff x="3010650" y="559929"/>
            <a:chExt cx="8830964" cy="3843124"/>
          </a:xfrm>
        </p:grpSpPr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B34DFC8A-0A49-E1F7-85A3-FD961439C01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9502" y="1714702"/>
              <a:ext cx="3082112" cy="2688351"/>
            </a:xfrm>
            <a:prstGeom prst="rect">
              <a:avLst/>
            </a:prstGeom>
          </p:spPr>
        </p:pic>
        <p:pic>
          <p:nvPicPr>
            <p:cNvPr id="10" name="object 9">
              <a:extLst>
                <a:ext uri="{FF2B5EF4-FFF2-40B4-BE49-F238E27FC236}">
                  <a16:creationId xmlns:a16="http://schemas.microsoft.com/office/drawing/2014/main" id="{E32C571B-65FB-E774-A121-56186894FEA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0650" y="559929"/>
              <a:ext cx="86423" cy="864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D121FF9-EE3A-F487-6A22-E483772D2AD8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7651" name="Titel 4">
            <a:extLst>
              <a:ext uri="{FF2B5EF4-FFF2-40B4-BE49-F238E27FC236}">
                <a16:creationId xmlns:a16="http://schemas.microsoft.com/office/drawing/2014/main" id="{EB3EEDA2-8BA6-9474-8963-F68471A4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 dirty="0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Gradaties </a:t>
            </a:r>
            <a:r>
              <a:rPr lang="nl-NL" altLang="en-US" sz="4000" b="1" dirty="0" err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facilitatoren</a:t>
            </a:r>
            <a:r>
              <a:rPr lang="nl-NL" altLang="en-US" sz="4000" b="1" dirty="0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onderwereld</a:t>
            </a:r>
            <a:endParaRPr lang="nl-NL" altLang="en-US" sz="4000" b="1" dirty="0">
              <a:solidFill>
                <a:srgbClr val="232D5E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D754446-BA8C-5AEF-0D08-AD2D2B383D0A}"/>
              </a:ext>
            </a:extLst>
          </p:cNvPr>
          <p:cNvSpPr txBox="1"/>
          <p:nvPr/>
        </p:nvSpPr>
        <p:spPr>
          <a:xfrm>
            <a:off x="609600" y="1417638"/>
            <a:ext cx="8005763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Doelbewust meewerken: de dienstverlening doet vermoeden dat doelbewust is meegewerkt aan het faciliteren van criminaliteit. Te denken valt aan dienstverleners die zich onder de juiste omstandigheden laten verleiden een oogje dicht te knijpen.</a:t>
            </a:r>
          </a:p>
          <a:p>
            <a:pPr marL="457200" indent="-457200">
              <a:buFont typeface="+mj-lt"/>
              <a:buAutoNum type="arabicPeriod" startAt="3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Professionele facilitators: de onderneming of ondernemer is primair bezig een crimineel clientèle te faciliteren, bijvoorbeeld in de zoektocht naar veilige opslag.</a:t>
            </a:r>
          </a:p>
          <a:p>
            <a:pPr marL="457200" indent="-457200">
              <a:buFont typeface="+mj-lt"/>
              <a:buAutoNum type="arabicPeriod" startAt="3"/>
              <a:defRPr/>
            </a:pPr>
            <a:endParaRPr lang="nl-NL" sz="2000" spc="-5" dirty="0">
              <a:ea typeface="Specsavers Office"/>
              <a:cs typeface="Arial" panose="020B0604020202020204" pitchFamily="34" charset="0"/>
            </a:endParaRPr>
          </a:p>
        </p:txBody>
      </p:sp>
      <p:pic>
        <p:nvPicPr>
          <p:cNvPr id="2" name="object 124">
            <a:extLst>
              <a:ext uri="{FF2B5EF4-FFF2-40B4-BE49-F238E27FC236}">
                <a16:creationId xmlns:a16="http://schemas.microsoft.com/office/drawing/2014/main" id="{277DF0A6-6B48-3BA2-DF65-53BF6CD28D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8316" y="2061642"/>
            <a:ext cx="241967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3FE9FCEB-A135-8F43-21BE-571B017ED6A0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9699" name="Titel 4">
            <a:extLst>
              <a:ext uri="{FF2B5EF4-FFF2-40B4-BE49-F238E27FC236}">
                <a16:creationId xmlns:a16="http://schemas.microsoft.com/office/drawing/2014/main" id="{24054978-2107-6FC2-EDE6-1EDD155BB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</a:rPr>
              <a:t>Gebruik panden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1B54064-6E6D-CAA4-D424-17004E0EDDBC}"/>
              </a:ext>
            </a:extLst>
          </p:cNvPr>
          <p:cNvSpPr txBox="1"/>
          <p:nvPr/>
        </p:nvSpPr>
        <p:spPr>
          <a:xfrm>
            <a:off x="619124" y="1357313"/>
            <a:ext cx="7060258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Onderzoek WODC:</a:t>
            </a:r>
          </a:p>
          <a:p>
            <a:pPr>
              <a:defRPr/>
            </a:pPr>
            <a:r>
              <a:rPr lang="nl-NL" sz="4500" b="1" spc="-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</a:t>
            </a:r>
            <a:r>
              <a:rPr lang="nl-NL" sz="4500" b="1"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</a:t>
            </a:r>
            <a:r>
              <a:rPr lang="nl-NL" sz="2800" b="1"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panden in Nederland worden tijdelijk of permanent gebruikt voor ondermijnende criminaliteit. </a:t>
            </a:r>
          </a:p>
          <a:p>
            <a:pPr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Panden worden voor 6 functies gebruikt:</a:t>
            </a:r>
          </a:p>
          <a:p>
            <a:pPr marL="1065213" lvl="1" indent="-457200">
              <a:buFont typeface="+mj-lt"/>
              <a:buAutoNum type="arabicPeriod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Produceren van illegale goederen</a:t>
            </a:r>
          </a:p>
          <a:p>
            <a:pPr marL="1065213" lvl="1" indent="-457200">
              <a:buFont typeface="+mj-lt"/>
              <a:buAutoNum type="arabicPeriod"/>
              <a:defRPr/>
            </a:pPr>
            <a:r>
              <a:rPr lang="nl-NL" sz="2800" b="1" spc="-5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Handel in illegale goederen</a:t>
            </a:r>
          </a:p>
          <a:p>
            <a:pPr marL="1065213" lvl="1" indent="-457200">
              <a:buFont typeface="+mj-lt"/>
              <a:buAutoNum type="arabicPeriod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Aanbieden van illegale diensten</a:t>
            </a:r>
          </a:p>
          <a:p>
            <a:pPr marL="1065213" lvl="1" indent="-457200">
              <a:buFont typeface="+mj-lt"/>
              <a:buAutoNum type="arabicPeriod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Witwassen</a:t>
            </a:r>
          </a:p>
          <a:p>
            <a:pPr marL="1065213" lvl="1" indent="-457200">
              <a:buFont typeface="+mj-lt"/>
              <a:buAutoNum type="arabicPeriod"/>
              <a:defRPr/>
            </a:pPr>
            <a:r>
              <a:rPr lang="nl-NL" sz="2800" b="1" spc="-5" dirty="0">
                <a:solidFill>
                  <a:schemeClr val="accent6">
                    <a:lumMod val="75000"/>
                  </a:schemeClr>
                </a:solidFill>
                <a:ea typeface="Specsavers Office"/>
                <a:cs typeface="Arial" panose="020B0604020202020204" pitchFamily="34" charset="0"/>
              </a:rPr>
              <a:t>Opslaan van illegale goederen</a:t>
            </a:r>
          </a:p>
          <a:p>
            <a:pPr marL="1065213" lvl="1" indent="-457200">
              <a:buFont typeface="+mj-lt"/>
              <a:buAutoNum type="arabicPeriod"/>
              <a:defRPr/>
            </a:pPr>
            <a:r>
              <a:rPr lang="nl-NL" sz="2800" spc="-5" dirty="0">
                <a:ea typeface="Specsavers Office"/>
                <a:cs typeface="Arial" panose="020B0604020202020204" pitchFamily="34" charset="0"/>
              </a:rPr>
              <a:t>Schuilplaats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sz="2000" spc="-5" dirty="0">
              <a:ea typeface="Specsavers Office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nl-NL" sz="2000" spc="-5" dirty="0">
              <a:ea typeface="Specsavers Office"/>
              <a:cs typeface="Arial" panose="020B0604020202020204" pitchFamily="34" charset="0"/>
            </a:endParaRPr>
          </a:p>
        </p:txBody>
      </p:sp>
      <p:pic>
        <p:nvPicPr>
          <p:cNvPr id="29701" name="Afbeelding 1">
            <a:extLst>
              <a:ext uri="{FF2B5EF4-FFF2-40B4-BE49-F238E27FC236}">
                <a16:creationId xmlns:a16="http://schemas.microsoft.com/office/drawing/2014/main" id="{A69337CA-6D3E-22E6-6A60-431DB9D4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37" y="1917626"/>
            <a:ext cx="4379376" cy="25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75818D8-89F3-D019-1235-DA52F15E7970}"/>
              </a:ext>
            </a:extLst>
          </p:cNvPr>
          <p:cNvSpPr/>
          <p:nvPr/>
        </p:nvSpPr>
        <p:spPr>
          <a:xfrm>
            <a:off x="0" y="2133600"/>
            <a:ext cx="12190413" cy="47259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1747" name="Titel 4">
            <a:extLst>
              <a:ext uri="{FF2B5EF4-FFF2-40B4-BE49-F238E27FC236}">
                <a16:creationId xmlns:a16="http://schemas.microsoft.com/office/drawing/2014/main" id="{E442D7CF-5372-10FE-EA07-2AD0E0A3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97200"/>
            <a:ext cx="10361613" cy="2376488"/>
          </a:xfrm>
        </p:spPr>
        <p:txBody>
          <a:bodyPr/>
          <a:lstStyle/>
          <a:p>
            <a:pPr eaLnBrk="1" hangingPunct="1"/>
            <a:r>
              <a:rPr lang="nl-NL" alt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Crime flirt</a:t>
            </a:r>
          </a:p>
        </p:txBody>
      </p:sp>
      <p:pic>
        <p:nvPicPr>
          <p:cNvPr id="31748" name="Afbeelding 2" descr="Afbeelding met hart, Valentijnsdag, rood, creativiteit&#10;&#10;Automatisch gegenereerde beschrijving">
            <a:extLst>
              <a:ext uri="{FF2B5EF4-FFF2-40B4-BE49-F238E27FC236}">
                <a16:creationId xmlns:a16="http://schemas.microsoft.com/office/drawing/2014/main" id="{C8C48953-5EEB-2059-013C-204D5B240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117475"/>
            <a:ext cx="38623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2ED5C4A-C0AB-3969-8957-D22A7EE0AC66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3795" name="Titel 4">
            <a:extLst>
              <a:ext uri="{FF2B5EF4-FFF2-40B4-BE49-F238E27FC236}">
                <a16:creationId xmlns:a16="http://schemas.microsoft.com/office/drawing/2014/main" id="{8BCE5BD5-4BCD-AE32-D2C3-12AFECE1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Criminelen zijn meester in het flirten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FB8FC-DD20-513B-2322-2AD32D9E0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Gaan strategisch te werk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Ze proberen je onbewust te verleiden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Ze nemen de tijd en slaan niet direct toe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Afbeelding 1" descr="Afbeelding met hart, Valentijnsdag, rood, creativiteit&#10;&#10;Automatisch gegenereerde beschrijving">
            <a:extLst>
              <a:ext uri="{FF2B5EF4-FFF2-40B4-BE49-F238E27FC236}">
                <a16:creationId xmlns:a16="http://schemas.microsoft.com/office/drawing/2014/main" id="{E1BD86C9-7BC2-6B33-1D93-281912624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3224213"/>
            <a:ext cx="38623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7B47E18-E7C9-B0E9-312F-B50D34CD7F5E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5843" name="Titel 4">
            <a:extLst>
              <a:ext uri="{FF2B5EF4-FFF2-40B4-BE49-F238E27FC236}">
                <a16:creationId xmlns:a16="http://schemas.microsoft.com/office/drawing/2014/main" id="{552BDCEA-324F-A93C-BEAA-0960968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Verleidingsfasen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02F16-BBEA-E4C8-431F-D1088FF1A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Vertrouwen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Interesse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Klik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Pauze</a:t>
            </a:r>
          </a:p>
          <a:p>
            <a:pPr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Actie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Afbeelding 2">
            <a:extLst>
              <a:ext uri="{FF2B5EF4-FFF2-40B4-BE49-F238E27FC236}">
                <a16:creationId xmlns:a16="http://schemas.microsoft.com/office/drawing/2014/main" id="{8F66899D-68A0-1145-A29F-AAB262EF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t="36285" r="59451" b="42780"/>
          <a:stretch>
            <a:fillRect/>
          </a:stretch>
        </p:blipFill>
        <p:spPr bwMode="auto">
          <a:xfrm>
            <a:off x="6959600" y="846138"/>
            <a:ext cx="27495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Afbeelding 2">
            <a:extLst>
              <a:ext uri="{FF2B5EF4-FFF2-40B4-BE49-F238E27FC236}">
                <a16:creationId xmlns:a16="http://schemas.microsoft.com/office/drawing/2014/main" id="{DDEC8053-14E9-8069-45DB-FBCC9C501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t="56143" r="59453" b="24699"/>
          <a:stretch>
            <a:fillRect/>
          </a:stretch>
        </p:blipFill>
        <p:spPr bwMode="auto">
          <a:xfrm>
            <a:off x="7031038" y="3681413"/>
            <a:ext cx="27495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8AA1D266-E829-FAA1-BC8D-6F43F20CF433}"/>
              </a:ext>
            </a:extLst>
          </p:cNvPr>
          <p:cNvSpPr/>
          <p:nvPr/>
        </p:nvSpPr>
        <p:spPr>
          <a:xfrm>
            <a:off x="0" y="2133600"/>
            <a:ext cx="12190413" cy="47259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7891" name="Titel 4">
            <a:extLst>
              <a:ext uri="{FF2B5EF4-FFF2-40B4-BE49-F238E27FC236}">
                <a16:creationId xmlns:a16="http://schemas.microsoft.com/office/drawing/2014/main" id="{8FA2760C-70F2-A1E2-BE06-BF5B44D69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97200"/>
            <a:ext cx="10361613" cy="2376488"/>
          </a:xfrm>
        </p:spPr>
        <p:txBody>
          <a:bodyPr/>
          <a:lstStyle/>
          <a:p>
            <a:pPr eaLnBrk="1" hangingPunct="1"/>
            <a:r>
              <a:rPr lang="nl-NL" altLang="en-US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Vragen?</a:t>
            </a:r>
          </a:p>
        </p:txBody>
      </p:sp>
      <p:pic>
        <p:nvPicPr>
          <p:cNvPr id="37892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B863F57-4BD1-C9D9-3B2A-C78F0E06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2" b="20247"/>
          <a:stretch>
            <a:fillRect/>
          </a:stretch>
        </p:blipFill>
        <p:spPr bwMode="auto">
          <a:xfrm>
            <a:off x="3948113" y="188913"/>
            <a:ext cx="42941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CFEF28F-E151-1115-DDC9-5DC82E9867F0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" name="Module 1 Wat is ondermijning.mp4">
            <a:hlinkClick r:id="" action="ppaction://media"/>
            <a:extLst>
              <a:ext uri="{FF2B5EF4-FFF2-40B4-BE49-F238E27FC236}">
                <a16:creationId xmlns:a16="http://schemas.microsoft.com/office/drawing/2014/main" id="{B0F6B023-FD3A-88E2-573F-CFD00B45C640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0"/>
            <a:ext cx="917416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514CDA3-5613-29E4-B9AF-C591338FE911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171" name="Titel 4">
            <a:extLst>
              <a:ext uri="{FF2B5EF4-FFF2-40B4-BE49-F238E27FC236}">
                <a16:creationId xmlns:a16="http://schemas.microsoft.com/office/drawing/2014/main" id="{CED0873C-DFEB-4AFC-C802-492EE4D8D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3" y="477838"/>
            <a:ext cx="10971212" cy="1143000"/>
          </a:xfrm>
        </p:spPr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Criminelen hebben panden nodig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pic>
        <p:nvPicPr>
          <p:cNvPr id="7172" name="Afbeelding 1">
            <a:extLst>
              <a:ext uri="{FF2B5EF4-FFF2-40B4-BE49-F238E27FC236}">
                <a16:creationId xmlns:a16="http://schemas.microsoft.com/office/drawing/2014/main" id="{3BCF671A-3225-BDC4-E9D1-C0EFC4BF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75" y="249238"/>
            <a:ext cx="828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Afbeelding 2">
            <a:extLst>
              <a:ext uri="{FF2B5EF4-FFF2-40B4-BE49-F238E27FC236}">
                <a16:creationId xmlns:a16="http://schemas.microsoft.com/office/drawing/2014/main" id="{457DA3F4-A0D9-94DF-0D60-B9ABD104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249238"/>
            <a:ext cx="828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Afbeelding 4">
            <a:extLst>
              <a:ext uri="{FF2B5EF4-FFF2-40B4-BE49-F238E27FC236}">
                <a16:creationId xmlns:a16="http://schemas.microsoft.com/office/drawing/2014/main" id="{82BC4F1A-7A9A-21B9-BC52-8E802447C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249238"/>
            <a:ext cx="828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A674314-B745-BABD-0A79-B392FECD1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476247"/>
              </p:ext>
            </p:extLst>
          </p:nvPr>
        </p:nvGraphicFramePr>
        <p:xfrm>
          <a:off x="2031735" y="1620838"/>
          <a:ext cx="7432940" cy="488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D9BEE81-ADDC-267A-9911-6FA7FABC5A0C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219" name="Titel 4">
            <a:extLst>
              <a:ext uri="{FF2B5EF4-FFF2-40B4-BE49-F238E27FC236}">
                <a16:creationId xmlns:a16="http://schemas.microsoft.com/office/drawing/2014/main" id="{7A5B8261-B2CE-C007-C844-EE9E4A19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Drugslocatie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6EBED-F84B-88D9-DBBE-09B028C41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Een drugslocatie is een gelegenheid met de mogelijkheden voor:</a:t>
            </a:r>
          </a:p>
          <a:p>
            <a:pPr>
              <a:defRPr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productie</a:t>
            </a:r>
          </a:p>
          <a:p>
            <a:pPr>
              <a:defRPr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opslag</a:t>
            </a:r>
          </a:p>
          <a:p>
            <a:pPr>
              <a:defRPr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handel</a:t>
            </a:r>
          </a:p>
          <a:p>
            <a:pPr>
              <a:defRPr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dump</a:t>
            </a:r>
          </a:p>
          <a:p>
            <a:pPr marL="457189" indent="-457189">
              <a:buClr>
                <a:srgbClr val="232D5E"/>
              </a:buClr>
              <a:buFont typeface="Arial" charset="0"/>
              <a:buChar char="•"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1" name="Afbeelding 1">
            <a:extLst>
              <a:ext uri="{FF2B5EF4-FFF2-40B4-BE49-F238E27FC236}">
                <a16:creationId xmlns:a16="http://schemas.microsoft.com/office/drawing/2014/main" id="{8B3E9A27-9526-145B-F62C-881975896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475" y="249238"/>
            <a:ext cx="828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Afbeelding 2">
            <a:extLst>
              <a:ext uri="{FF2B5EF4-FFF2-40B4-BE49-F238E27FC236}">
                <a16:creationId xmlns:a16="http://schemas.microsoft.com/office/drawing/2014/main" id="{0F7CC9C0-406A-0491-696C-ADE47EE7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800" y="249238"/>
            <a:ext cx="828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Afbeelding 4">
            <a:extLst>
              <a:ext uri="{FF2B5EF4-FFF2-40B4-BE49-F238E27FC236}">
                <a16:creationId xmlns:a16="http://schemas.microsoft.com/office/drawing/2014/main" id="{43E17B97-02B2-62FC-75C1-8A28EF550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249238"/>
            <a:ext cx="828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7F28389-1878-AA11-8D2E-0958AEDFB56F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267" name="Titel 4">
            <a:extLst>
              <a:ext uri="{FF2B5EF4-FFF2-40B4-BE49-F238E27FC236}">
                <a16:creationId xmlns:a16="http://schemas.microsoft.com/office/drawing/2014/main" id="{2474591E-201D-8F9F-01C1-98BFEE4A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Hennepteelt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76E28-7C39-BCD4-51A3-C0AE9CDE2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7141790" cy="4527550"/>
          </a:xfrm>
        </p:spPr>
        <p:txBody>
          <a:bodyPr/>
          <a:lstStyle/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Steeds meer in handen van georganiseerde criminaliteit</a:t>
            </a:r>
            <a:b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Naar schatting </a:t>
            </a:r>
            <a:r>
              <a:rPr lang="nl-NL" sz="4500" b="1"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tot 30.000 </a:t>
            </a: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hennepkwekerijen (volgens het Centrum voor Criminaliteitspreventie en Veiligheid)</a:t>
            </a:r>
          </a:p>
          <a:p>
            <a:pPr marL="457189" indent="-457189">
              <a:buClr>
                <a:srgbClr val="232D5E"/>
              </a:buClr>
              <a:buFont typeface="Arial" charset="0"/>
              <a:buChar char="•"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9" name="Afbeelding 2">
            <a:extLst>
              <a:ext uri="{FF2B5EF4-FFF2-40B4-BE49-F238E27FC236}">
                <a16:creationId xmlns:a16="http://schemas.microsoft.com/office/drawing/2014/main" id="{1DD85554-10C5-1148-C3A4-72A405C9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79488"/>
            <a:ext cx="4148138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7D97790-6016-9A0A-603C-75F5AD4F6B69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5" name="Titel 4">
            <a:extLst>
              <a:ext uri="{FF2B5EF4-FFF2-40B4-BE49-F238E27FC236}">
                <a16:creationId xmlns:a16="http://schemas.microsoft.com/office/drawing/2014/main" id="{C084E616-BBE3-59F8-57EE-B3B1B0CA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Hennepteelt - cijfers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29ED1-E58D-786B-2875-F744E60D6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Door de politie ontmantelde kwekerijen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nl-NL" sz="4500" b="1"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2.285</a:t>
            </a: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 in 2021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nl-NL" sz="4500" b="1"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2.894</a:t>
            </a: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 in 2020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nl-NL" sz="4500" b="1" spc="-5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4.600</a:t>
            </a: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 in 2017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Reden daling: capaciteitsgebrek bij politieteams en focus op bestrijding harddrugs en opvolgen van aangiftes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CB3A983-5B6E-9965-4A5E-A9E8D85D63F2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5363" name="Titel 4">
            <a:extLst>
              <a:ext uri="{FF2B5EF4-FFF2-40B4-BE49-F238E27FC236}">
                <a16:creationId xmlns:a16="http://schemas.microsoft.com/office/drawing/2014/main" id="{CD004827-FC2E-11B8-8CEC-CC803BCEC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Hennepteelt - locaties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A259B-A484-9C6B-7DDA-329377E33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926263" cy="4527550"/>
          </a:xfrm>
        </p:spPr>
        <p:txBody>
          <a:bodyPr/>
          <a:lstStyle/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Bedrijventerreinen, schuren of boerderijen op het platteland, zolders, kelders en tuinhuisjes in woonwijken. En in opslaglocaties.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endParaRPr lang="nl-NL" sz="28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Door heel Nederland.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Afbeelding 2">
            <a:extLst>
              <a:ext uri="{FF2B5EF4-FFF2-40B4-BE49-F238E27FC236}">
                <a16:creationId xmlns:a16="http://schemas.microsoft.com/office/drawing/2014/main" id="{200CDA57-C204-FFED-995E-CDEDF9C69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257300"/>
            <a:ext cx="365125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9802A01-8D9C-021B-F41D-2E8FC061EA0F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7411" name="Titel 4">
            <a:extLst>
              <a:ext uri="{FF2B5EF4-FFF2-40B4-BE49-F238E27FC236}">
                <a16:creationId xmlns:a16="http://schemas.microsoft.com/office/drawing/2014/main" id="{EC2A76FB-2A5A-6257-4FD3-1E64C005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Hennepteelt - gevolgen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2FAE5-217A-5EE5-5710-8B0780116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Overlast, denk aan lekkage of stank</a:t>
            </a:r>
          </a:p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Levensgevaarlijke situaties zoals brandgevaar of schade aan de fundering (draagmuur) van een woning. </a:t>
            </a:r>
          </a:p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cs typeface="Arial" panose="020B0604020202020204" pitchFamily="34" charset="0"/>
              </a:rPr>
              <a:t>Verhuurders, woningcorporaties en energiemaatschappijen draaien vaak op voor de schade.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Afbeelding 2">
            <a:extLst>
              <a:ext uri="{FF2B5EF4-FFF2-40B4-BE49-F238E27FC236}">
                <a16:creationId xmlns:a16="http://schemas.microsoft.com/office/drawing/2014/main" id="{467E6D92-0AA0-8F3A-4F90-2861F161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3" y="3811588"/>
            <a:ext cx="55499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F186454B-0BFE-944B-87B8-4CFABAAC2A51}"/>
              </a:ext>
            </a:extLst>
          </p:cNvPr>
          <p:cNvSpPr/>
          <p:nvPr/>
        </p:nvSpPr>
        <p:spPr>
          <a:xfrm>
            <a:off x="0" y="6502400"/>
            <a:ext cx="12190413" cy="357188"/>
          </a:xfrm>
          <a:prstGeom prst="rect">
            <a:avLst/>
          </a:prstGeom>
          <a:solidFill>
            <a:srgbClr val="232D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9459" name="Titel 4">
            <a:extLst>
              <a:ext uri="{FF2B5EF4-FFF2-40B4-BE49-F238E27FC236}">
                <a16:creationId xmlns:a16="http://schemas.microsoft.com/office/drawing/2014/main" id="{C475ED56-C1BC-1007-7737-4FE91D7A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altLang="en-US" sz="4000" b="1">
                <a:solidFill>
                  <a:srgbClr val="232D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Drugslabs</a:t>
            </a:r>
            <a:endParaRPr lang="nl-NL" altLang="en-US" sz="4000" b="1">
              <a:solidFill>
                <a:srgbClr val="232D5E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369CB-7867-531A-8A20-E811BC85A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32038"/>
            <a:ext cx="10971213" cy="4527550"/>
          </a:xfrm>
        </p:spPr>
        <p:txBody>
          <a:bodyPr/>
          <a:lstStyle/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Synthetische drugs zijn in het laboratorium gemaakte, niet-plantaardige verdovende middelen, zoals amfetamine (speed) en xtc. </a:t>
            </a:r>
          </a:p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Nederland is een grote wereldspeler in de productie van deze soort drugs. De Nederlandse MDMA, de werkzame stof in xtc, staat al jaren bekend om zijn hoge kwaliteit. </a:t>
            </a:r>
          </a:p>
          <a:p>
            <a:pPr>
              <a:spcAft>
                <a:spcPts val="800"/>
              </a:spcAft>
              <a:defRPr/>
            </a:pPr>
            <a:r>
              <a:rPr lang="nl-NL" sz="2800" spc="-5" dirty="0">
                <a:latin typeface="Arial" panose="020B0604020202020204" pitchFamily="34" charset="0"/>
                <a:ea typeface="Specsavers Office"/>
                <a:cs typeface="Arial" panose="020B0604020202020204" pitchFamily="34" charset="0"/>
              </a:rPr>
              <a:t>Synthetische drugs komen voor in de vorm van vloeistof, pillen of poeder.</a:t>
            </a:r>
          </a:p>
          <a:p>
            <a:pPr marL="0" indent="0">
              <a:buClr>
                <a:srgbClr val="232D5E"/>
              </a:buClr>
              <a:buFont typeface="Arial" panose="020B0604020202020204" pitchFamily="34" charset="0"/>
              <a:buNone/>
              <a:tabLst>
                <a:tab pos="2874361" algn="l"/>
              </a:tabLst>
              <a:defRPr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61" name="Afbeelding 2">
            <a:extLst>
              <a:ext uri="{FF2B5EF4-FFF2-40B4-BE49-F238E27FC236}">
                <a16:creationId xmlns:a16="http://schemas.microsoft.com/office/drawing/2014/main" id="{9134DC77-8D8C-D31A-B69C-4036032D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117475"/>
            <a:ext cx="2600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610</Words>
  <Application>Microsoft Office PowerPoint</Application>
  <PresentationFormat>Aangepast</PresentationFormat>
  <Paragraphs>99</Paragraphs>
  <Slides>19</Slides>
  <Notes>19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Office-thema</vt:lpstr>
      <vt:lpstr>Ondermijnende criminaliteit in opslaglocaties</vt:lpstr>
      <vt:lpstr>PowerPoint-presentatie</vt:lpstr>
      <vt:lpstr>Criminelen hebben panden nodig</vt:lpstr>
      <vt:lpstr>Drugslocatie</vt:lpstr>
      <vt:lpstr>Hennepteelt</vt:lpstr>
      <vt:lpstr>Hennepteelt - cijfers</vt:lpstr>
      <vt:lpstr>Hennepteelt - locaties</vt:lpstr>
      <vt:lpstr>Hennepteelt - gevolgen</vt:lpstr>
      <vt:lpstr>Drugslabs</vt:lpstr>
      <vt:lpstr>Cocaïnewasserijen</vt:lpstr>
      <vt:lpstr>Locaties</vt:lpstr>
      <vt:lpstr>Crimineel gebruik panden</vt:lpstr>
      <vt:lpstr>Gradaties facilitatoren onderwereld</vt:lpstr>
      <vt:lpstr>Gradaties facilitatoren onderwereld</vt:lpstr>
      <vt:lpstr>Gebruik panden</vt:lpstr>
      <vt:lpstr>Crime flirt</vt:lpstr>
      <vt:lpstr>Criminelen zijn meester in het flirten</vt:lpstr>
      <vt:lpstr>Verleidingsfasen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Presentatietechnieken  briefing en debriefing politie</dc:title>
  <dc:creator>Marloes Krot</dc:creator>
  <cp:lastModifiedBy>Marloes Krot</cp:lastModifiedBy>
  <cp:revision>70</cp:revision>
  <dcterms:created xsi:type="dcterms:W3CDTF">2019-04-28T11:59:09Z</dcterms:created>
  <dcterms:modified xsi:type="dcterms:W3CDTF">2023-06-14T05:24:08Z</dcterms:modified>
</cp:coreProperties>
</file>